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474" r:id="rId3"/>
    <p:sldId id="486" r:id="rId4"/>
    <p:sldId id="382" r:id="rId5"/>
    <p:sldId id="383" r:id="rId6"/>
    <p:sldId id="402" r:id="rId7"/>
    <p:sldId id="473" r:id="rId8"/>
    <p:sldId id="462" r:id="rId9"/>
    <p:sldId id="483" r:id="rId10"/>
    <p:sldId id="484" r:id="rId11"/>
    <p:sldId id="485" r:id="rId12"/>
    <p:sldId id="403" r:id="rId13"/>
    <p:sldId id="4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6" autoAdjust="0"/>
    <p:restoredTop sz="88136" autoAdjust="0"/>
  </p:normalViewPr>
  <p:slideViewPr>
    <p:cSldViewPr>
      <p:cViewPr>
        <p:scale>
          <a:sx n="67" d="100"/>
          <a:sy n="67" d="100"/>
        </p:scale>
        <p:origin x="-201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41D672-3DCE-477F-9DE6-90956ED60748}" type="datetimeFigureOut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2D34F1-E562-4ADC-B59E-ACEABFE5C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2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C7E208-6776-4126-A4C3-EA5C05C7F2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77EA0-0331-455B-AE3C-645D57613D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77EA0-0331-455B-AE3C-645D57613D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77EA0-0331-455B-AE3C-645D57613D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C7E208-6776-4126-A4C3-EA5C05C7F2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F1B50C-3679-46BC-96C2-290FC5D459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022E08-4F5A-4B43-B895-5E7C5A4672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EA446-A030-4067-A5C7-C73F12B41E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AD0E5E-C2A6-4FDD-86AB-B831D9C5FC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AD0E5E-C2A6-4FDD-86AB-B831D9C5FC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77EA0-0331-455B-AE3C-645D57613D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77EA0-0331-455B-AE3C-645D57613D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87CEA-6BC4-4223-80A7-449415A88E12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3B5F-86B5-410E-9C7B-69CF071C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8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3CE2-4087-4FE2-A01F-FED3C6DB9F24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281F9-4405-4111-AC11-50B7EBA07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7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9BB-ECC5-4EB1-B3AA-5DB5E0EF60BF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3563-CAC2-472B-B227-AF32BFE1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2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CA1A-3824-4CB8-B04A-D0A6C202E11F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5BA2-92B3-4C53-93CD-71E405733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0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DF986-75DB-403F-AADB-E6F9A65380AE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1A36C-32EE-489C-ABA6-1A7844BA1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9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7632C-A882-4CBA-B705-94E1E06E6747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408D-1FF8-49FA-8289-CC0D7CD92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8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40DB8-74D0-4649-84DF-FDB2DE10ADC9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1D39F-5D3B-4EC6-A032-57F1A9E63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3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F90D3-FC07-4FC8-94D9-18515133970B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1D58-0855-4056-A555-B8F46CA11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3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BF631-5946-46D3-9177-2306A2DDA6CA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45E6C-FF34-4850-8FA2-4EB958597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3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52961-48A7-4840-AA64-3E6DC00D24F5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A85E-DBF9-463E-9D3A-87ED2FB1C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3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A335-2429-4C4C-8EFB-37676FE4177C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9036-7ED7-48E9-A632-8B935CDF8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0A4395E-E6B6-4280-B6A2-BA77EDDFDAFF}" type="datetime1">
              <a:rPr lang="en-US"/>
              <a:pPr>
                <a:defRPr/>
              </a:pPr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62C2873-7286-40CB-80EE-C0F62B9FA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eg"/><Relationship Id="rId5" Type="http://schemas.openxmlformats.org/officeDocument/2006/relationships/image" Target="../media/image3.jpg"/><Relationship Id="rId10" Type="http://schemas.openxmlformats.org/officeDocument/2006/relationships/image" Target="../media/image8.jpe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848600" cy="1600200"/>
          </a:xfrm>
        </p:spPr>
        <p:txBody>
          <a:bodyPr/>
          <a:lstStyle/>
          <a:p>
            <a:pPr eaLnBrk="1" hangingPunct="1"/>
            <a:r>
              <a:rPr lang="zh-CN" altLang="en-US" sz="4800" b="1" dirty="0" smtClean="0">
                <a:solidFill>
                  <a:srgbClr val="FF0000"/>
                </a:solidFill>
              </a:rPr>
              <a:t>四福音合参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/>
            </a:r>
            <a:br>
              <a:rPr lang="en-US" altLang="zh-CN" sz="4800" b="1" dirty="0" smtClean="0">
                <a:solidFill>
                  <a:srgbClr val="FF0000"/>
                </a:solidFill>
              </a:rPr>
            </a:b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Harmony of the Gospels</a:t>
            </a:r>
            <a:b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Diatessaron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172200" cy="2133600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rgbClr val="0000FF"/>
                </a:solidFill>
              </a:rPr>
              <a:t>第十七讲</a:t>
            </a:r>
            <a:endParaRPr 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FFB67-9F21-4404-92D7-6D4104B1ECC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66800" y="457200"/>
            <a:ext cx="7162800" cy="6858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犹</a:t>
            </a:r>
            <a:r>
              <a:rPr lang="zh-CN" altLang="en-US" sz="3600" b="1" dirty="0">
                <a:solidFill>
                  <a:srgbClr val="0000FF"/>
                </a:solidFill>
              </a:rPr>
              <a:t>太和比利亚后期的事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工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(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续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)</a:t>
            </a:r>
            <a:endParaRPr 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EE75-F349-4A20-9BE3-CF991E5BA29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7759700" y="39688"/>
            <a:ext cx="1006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耶稣生平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38163" y="1066800"/>
            <a:ext cx="860583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zh-CN" altLang="en-US" sz="2800" dirty="0" smtClean="0"/>
              <a:t>在比利亚的巡回事工</a:t>
            </a:r>
            <a:endParaRPr lang="en-US" altLang="zh-CN" sz="2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时间</a:t>
            </a:r>
            <a:r>
              <a:rPr lang="en-US" altLang="zh-CN" sz="2400" dirty="0" smtClean="0"/>
              <a:t>: 30AD</a:t>
            </a:r>
            <a:r>
              <a:rPr lang="zh-CN" altLang="en-US" sz="2400" dirty="0" smtClean="0"/>
              <a:t>冬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春</a:t>
            </a:r>
            <a:endParaRPr lang="en-US" altLang="zh-CN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经文</a:t>
            </a:r>
            <a:r>
              <a:rPr lang="en-US" altLang="zh-CN" sz="2400" dirty="0" smtClean="0"/>
              <a:t>: </a:t>
            </a:r>
            <a:r>
              <a:rPr lang="zh-CN" altLang="en-US" sz="2400" dirty="0" smtClean="0"/>
              <a:t>路</a:t>
            </a:r>
            <a:r>
              <a:rPr lang="en-US" altLang="zh-CN" sz="2400" dirty="0" smtClean="0"/>
              <a:t>13-17</a:t>
            </a:r>
            <a:r>
              <a:rPr lang="zh-CN" altLang="en-US" sz="2400" dirty="0" smtClean="0"/>
              <a:t>，约</a:t>
            </a:r>
            <a:r>
              <a:rPr lang="en-US" altLang="zh-CN" sz="2400" dirty="0" smtClean="0"/>
              <a:t>11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766763" y="2811959"/>
            <a:ext cx="37290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buFont typeface="Courier New" pitchFamily="49" charset="0"/>
              <a:buChar char="o"/>
            </a:pPr>
            <a:r>
              <a:rPr lang="zh-CN" altLang="en-US" sz="2200" dirty="0"/>
              <a:t>不</a:t>
            </a:r>
            <a:r>
              <a:rPr lang="zh-CN" altLang="en-US" sz="2200" dirty="0" smtClean="0"/>
              <a:t>义管家的比喻</a:t>
            </a:r>
            <a:r>
              <a:rPr lang="en-US" altLang="zh-CN" sz="2200" dirty="0" smtClean="0"/>
              <a:t>(</a:t>
            </a:r>
            <a:r>
              <a:rPr lang="zh-CN" altLang="en-US" sz="2200" dirty="0" smtClean="0"/>
              <a:t>路</a:t>
            </a:r>
            <a:r>
              <a:rPr lang="en-US" altLang="zh-CN" sz="2200" dirty="0" smtClean="0"/>
              <a:t>16:1-13, </a:t>
            </a:r>
            <a:r>
              <a:rPr lang="zh-CN" altLang="en-US" sz="2200" dirty="0"/>
              <a:t>比利</a:t>
            </a:r>
            <a:r>
              <a:rPr lang="zh-CN" altLang="en-US" sz="2200" dirty="0" smtClean="0"/>
              <a:t>亚</a:t>
            </a:r>
            <a:r>
              <a:rPr lang="en-US" altLang="zh-CN" sz="2200" dirty="0" smtClean="0"/>
              <a:t>)</a:t>
            </a:r>
            <a:endParaRPr lang="en-US" altLang="zh-CN" sz="2200" dirty="0"/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762000" y="3573959"/>
            <a:ext cx="3733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buFont typeface="Courier New" pitchFamily="49" charset="0"/>
              <a:buChar char="o"/>
            </a:pPr>
            <a:r>
              <a:rPr lang="zh-CN" altLang="en-US" sz="2200" dirty="0" smtClean="0"/>
              <a:t>财主和拉撒路的比喻</a:t>
            </a:r>
            <a:r>
              <a:rPr lang="en-US" altLang="zh-CN" sz="2200" dirty="0" smtClean="0"/>
              <a:t>(</a:t>
            </a:r>
            <a:r>
              <a:rPr lang="zh-CN" altLang="en-US" sz="2200" dirty="0" smtClean="0"/>
              <a:t>路</a:t>
            </a:r>
            <a:r>
              <a:rPr lang="en-US" altLang="zh-CN" sz="2200" dirty="0" smtClean="0"/>
              <a:t>16:14-31, </a:t>
            </a:r>
            <a:r>
              <a:rPr lang="zh-CN" altLang="en-US" sz="2200" dirty="0"/>
              <a:t>比</a:t>
            </a:r>
            <a:r>
              <a:rPr lang="zh-CN" altLang="en-US" sz="2200" dirty="0" smtClean="0"/>
              <a:t>利</a:t>
            </a:r>
            <a:r>
              <a:rPr lang="zh-CN" altLang="en-US" sz="2200" dirty="0"/>
              <a:t>亚</a:t>
            </a:r>
            <a:r>
              <a:rPr lang="en-US" altLang="zh-CN" sz="2200" dirty="0" smtClean="0"/>
              <a:t>)</a:t>
            </a:r>
            <a:endParaRPr lang="en-US" altLang="zh-CN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28684"/>
            <a:ext cx="2647950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53970"/>
            <a:ext cx="2895600" cy="4227576"/>
          </a:xfrm>
          <a:prstGeom prst="rect">
            <a:avLst/>
          </a:prstGeom>
        </p:spPr>
      </p:pic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533400" y="4335959"/>
            <a:ext cx="41862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 smtClean="0"/>
              <a:t>罪、信心、本分</a:t>
            </a:r>
            <a:r>
              <a:rPr lang="en-US" altLang="zh-CN" sz="2200" dirty="0" smtClean="0"/>
              <a:t>(</a:t>
            </a:r>
            <a:r>
              <a:rPr lang="zh-CN" altLang="en-US" sz="2200" dirty="0" smtClean="0"/>
              <a:t>路</a:t>
            </a:r>
            <a:r>
              <a:rPr lang="en-US" altLang="zh-CN" sz="2200" dirty="0" smtClean="0"/>
              <a:t>17:1-10, </a:t>
            </a:r>
            <a:r>
              <a:rPr lang="zh-CN" altLang="en-US" sz="2200" dirty="0"/>
              <a:t>比利</a:t>
            </a:r>
            <a:r>
              <a:rPr lang="zh-CN" altLang="en-US" sz="2200" dirty="0" smtClean="0"/>
              <a:t>亚</a:t>
            </a:r>
            <a:r>
              <a:rPr lang="en-US" altLang="zh-CN" sz="2200" dirty="0" smtClean="0"/>
              <a:t>,  </a:t>
            </a:r>
            <a:r>
              <a:rPr lang="zh-CN" altLang="en-US" sz="2200" dirty="0" smtClean="0"/>
              <a:t>比</a:t>
            </a:r>
            <a:r>
              <a:rPr lang="zh-CN" altLang="en-US" sz="2200" dirty="0"/>
              <a:t>较太</a:t>
            </a:r>
            <a:r>
              <a:rPr lang="en-US" altLang="zh-CN" sz="2200" dirty="0"/>
              <a:t>18:21-22)</a:t>
            </a: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533400" y="5097959"/>
            <a:ext cx="41862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/>
              <a:t>耶</a:t>
            </a:r>
            <a:r>
              <a:rPr lang="zh-CN" altLang="en-US" sz="2200" dirty="0" smtClean="0"/>
              <a:t>稣使拉撒路复活，和犹太人杀害耶稣的阴谋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约</a:t>
            </a:r>
            <a:r>
              <a:rPr lang="en-US" altLang="zh-CN" sz="2200" dirty="0" smtClean="0"/>
              <a:t>11:1-46, </a:t>
            </a:r>
            <a:r>
              <a:rPr lang="zh-CN" altLang="en-US" sz="2200" dirty="0"/>
              <a:t>伯大尼</a:t>
            </a:r>
            <a:r>
              <a:rPr lang="en-US" altLang="zh-CN" sz="2200" dirty="0" smtClean="0"/>
              <a:t>)</a:t>
            </a:r>
            <a:endParaRPr lang="en-US" altLang="zh-CN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737" y="2589163"/>
            <a:ext cx="3927079" cy="2945309"/>
          </a:xfrm>
          <a:prstGeom prst="rect">
            <a:avLst/>
          </a:prstGeom>
        </p:spPr>
      </p:pic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533400" y="2388513"/>
            <a:ext cx="41862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/>
              <a:t>关</a:t>
            </a:r>
            <a:r>
              <a:rPr lang="zh-CN" altLang="en-US" sz="2200" dirty="0" smtClean="0"/>
              <a:t>于钱财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1265218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9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66800" y="457200"/>
            <a:ext cx="7162800" cy="6858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犹</a:t>
            </a:r>
            <a:r>
              <a:rPr lang="zh-CN" altLang="en-US" sz="3600" b="1" dirty="0">
                <a:solidFill>
                  <a:srgbClr val="0000FF"/>
                </a:solidFill>
              </a:rPr>
              <a:t>太和比利亚后期的事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工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(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续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)</a:t>
            </a:r>
            <a:endParaRPr 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EE75-F349-4A20-9BE3-CF991E5BA29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7759700" y="39688"/>
            <a:ext cx="1006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耶稣生平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38163" y="1066800"/>
            <a:ext cx="860583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zh-CN" altLang="en-US" sz="2800" dirty="0" smtClean="0"/>
              <a:t>在比利亚的巡回事工</a:t>
            </a:r>
            <a:endParaRPr lang="en-US" altLang="zh-CN" sz="2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时间</a:t>
            </a:r>
            <a:r>
              <a:rPr lang="en-US" altLang="zh-CN" sz="2400" dirty="0" smtClean="0"/>
              <a:t>: 30AD</a:t>
            </a:r>
            <a:r>
              <a:rPr lang="zh-CN" altLang="en-US" sz="2400" dirty="0" smtClean="0"/>
              <a:t>冬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春</a:t>
            </a:r>
            <a:endParaRPr lang="en-US" altLang="zh-CN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经文</a:t>
            </a:r>
            <a:r>
              <a:rPr lang="en-US" altLang="zh-CN" sz="2400" dirty="0" smtClean="0"/>
              <a:t>: </a:t>
            </a:r>
            <a:r>
              <a:rPr lang="zh-CN" altLang="en-US" sz="2400" dirty="0" smtClean="0"/>
              <a:t>路</a:t>
            </a:r>
            <a:r>
              <a:rPr lang="en-US" altLang="zh-CN" sz="2400" dirty="0" smtClean="0"/>
              <a:t>13-17</a:t>
            </a:r>
            <a:r>
              <a:rPr lang="zh-CN" altLang="en-US" sz="2400" dirty="0" smtClean="0"/>
              <a:t>，约</a:t>
            </a:r>
            <a:r>
              <a:rPr lang="en-US" altLang="zh-CN" sz="2400" dirty="0" smtClean="0"/>
              <a:t>11</a:t>
            </a: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774701" y="2362201"/>
            <a:ext cx="72262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/>
            <a:r>
              <a:rPr lang="zh-CN" altLang="en-US" sz="2200" b="1" dirty="0" smtClean="0"/>
              <a:t>回顾：福音书中记载的耶稣使死人复活的神迹</a:t>
            </a:r>
            <a:endParaRPr lang="en-US" altLang="zh-CN" sz="2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80541"/>
              </p:ext>
            </p:extLst>
          </p:nvPr>
        </p:nvGraphicFramePr>
        <p:xfrm>
          <a:off x="990600" y="2937168"/>
          <a:ext cx="7119938" cy="1939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38538"/>
              </a:tblGrid>
              <a:tr h="412864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神迹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经文</a:t>
                      </a:r>
                      <a:endParaRPr lang="en-US" sz="2000" dirty="0"/>
                    </a:p>
                  </a:txBody>
                  <a:tcPr/>
                </a:tc>
              </a:tr>
              <a:tr h="412864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耶稣使拿因城寡妇的儿子复活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路</a:t>
                      </a:r>
                      <a:r>
                        <a:rPr lang="en-US" altLang="zh-CN" sz="2000" dirty="0" smtClean="0"/>
                        <a:t>7:11-17</a:t>
                      </a:r>
                      <a:endParaRPr lang="en-US" sz="2000" dirty="0"/>
                    </a:p>
                  </a:txBody>
                  <a:tcPr/>
                </a:tc>
              </a:tr>
              <a:tr h="412864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耶稣使睚鲁的女儿复活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太</a:t>
                      </a:r>
                      <a:r>
                        <a:rPr lang="en-US" altLang="zh-CN" sz="2000" dirty="0" smtClean="0"/>
                        <a:t>9:18-19, 23-26, </a:t>
                      </a:r>
                      <a:r>
                        <a:rPr lang="zh-CN" altLang="en-US" sz="2000" dirty="0" smtClean="0"/>
                        <a:t>可</a:t>
                      </a:r>
                      <a:r>
                        <a:rPr lang="en-US" altLang="zh-CN" sz="2000" dirty="0" smtClean="0"/>
                        <a:t>5:21-24,</a:t>
                      </a:r>
                      <a:r>
                        <a:rPr lang="en-US" altLang="zh-CN" sz="2000" baseline="0" dirty="0" smtClean="0"/>
                        <a:t> 35-43, </a:t>
                      </a:r>
                      <a:r>
                        <a:rPr lang="zh-CN" altLang="en-US" sz="2000" baseline="0" dirty="0" smtClean="0"/>
                        <a:t>路</a:t>
                      </a:r>
                      <a:r>
                        <a:rPr lang="en-US" altLang="zh-CN" sz="2000" baseline="0" dirty="0" smtClean="0"/>
                        <a:t>8:40-42, 49-56</a:t>
                      </a:r>
                      <a:endParaRPr lang="en-US" sz="2000" dirty="0"/>
                    </a:p>
                  </a:txBody>
                  <a:tcPr/>
                </a:tc>
              </a:tr>
              <a:tr h="412864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耶稣使拉撒路复活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约</a:t>
                      </a:r>
                      <a:r>
                        <a:rPr lang="en-US" altLang="zh-CN" sz="2000" dirty="0" smtClean="0"/>
                        <a:t>11:1-46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40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66800" y="457200"/>
            <a:ext cx="7162800" cy="6858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犹</a:t>
            </a:r>
            <a:r>
              <a:rPr lang="zh-CN" altLang="en-US" sz="3600" b="1" dirty="0">
                <a:solidFill>
                  <a:srgbClr val="0000FF"/>
                </a:solidFill>
              </a:rPr>
              <a:t>太和比利亚后期的事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工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(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续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)</a:t>
            </a:r>
            <a:endParaRPr 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EE75-F349-4A20-9BE3-CF991E5BA29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7759700" y="39688"/>
            <a:ext cx="1006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耶稣生平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38163" y="1066800"/>
            <a:ext cx="860583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zh-CN" altLang="en-US" sz="2800" dirty="0" smtClean="0"/>
              <a:t>最后上耶路撒冷的旅程</a:t>
            </a:r>
            <a:endParaRPr lang="en-US" altLang="zh-CN" sz="2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时间</a:t>
            </a:r>
            <a:r>
              <a:rPr lang="en-US" altLang="zh-CN" sz="2400" dirty="0" smtClean="0"/>
              <a:t>: 30AD</a:t>
            </a:r>
            <a:r>
              <a:rPr lang="zh-CN" altLang="en-US" sz="2400" dirty="0" smtClean="0"/>
              <a:t>春</a:t>
            </a:r>
            <a:endParaRPr lang="en-US" altLang="zh-CN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经文</a:t>
            </a:r>
            <a:r>
              <a:rPr lang="en-US" altLang="zh-CN" sz="2400" dirty="0" smtClean="0"/>
              <a:t>: </a:t>
            </a:r>
            <a:r>
              <a:rPr lang="zh-CN" altLang="en-US" sz="2400" dirty="0" smtClean="0"/>
              <a:t>太</a:t>
            </a:r>
            <a:r>
              <a:rPr lang="en-US" altLang="zh-CN" sz="2400" dirty="0" smtClean="0"/>
              <a:t>19-20, 26, </a:t>
            </a:r>
            <a:r>
              <a:rPr lang="zh-CN" altLang="en-US" sz="2400" dirty="0" smtClean="0"/>
              <a:t>可</a:t>
            </a:r>
            <a:r>
              <a:rPr lang="en-US" altLang="zh-CN" sz="2400" dirty="0" smtClean="0"/>
              <a:t>10, 14</a:t>
            </a:r>
          </a:p>
          <a:p>
            <a:pPr marL="0" indent="0" eaLnBrk="1" hangingPunct="1">
              <a:defRPr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       </a:t>
            </a:r>
            <a:r>
              <a:rPr lang="zh-CN" altLang="en-US" sz="2400" dirty="0" smtClean="0"/>
              <a:t>路</a:t>
            </a:r>
            <a:r>
              <a:rPr lang="en-US" altLang="zh-CN" sz="2400" dirty="0" smtClean="0"/>
              <a:t>17-19</a:t>
            </a:r>
            <a:r>
              <a:rPr lang="zh-CN" altLang="en-US" sz="2400" dirty="0" smtClean="0"/>
              <a:t>，约</a:t>
            </a:r>
            <a:r>
              <a:rPr lang="en-US" altLang="zh-CN" sz="2400" dirty="0" smtClean="0"/>
              <a:t>11-12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38163" y="2659559"/>
            <a:ext cx="44830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 smtClean="0"/>
              <a:t>犹太人阴谋杀害耶稣；耶稣再次往靠近旷野的地方去</a:t>
            </a:r>
            <a:r>
              <a:rPr lang="en-US" altLang="zh-CN" sz="2200" dirty="0" smtClean="0"/>
              <a:t>(</a:t>
            </a:r>
            <a:r>
              <a:rPr lang="zh-CN" altLang="en-US" sz="2200" dirty="0" smtClean="0"/>
              <a:t>约</a:t>
            </a:r>
            <a:r>
              <a:rPr lang="en-US" altLang="zh-CN" sz="2200" dirty="0" smtClean="0"/>
              <a:t>11:47-54)</a:t>
            </a:r>
            <a:endParaRPr lang="en-US" altLang="zh-CN" sz="2200" dirty="0"/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533400" y="3421559"/>
            <a:ext cx="44830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 smtClean="0"/>
              <a:t>耶稣治好十个长大麻风的病人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路</a:t>
            </a:r>
            <a:r>
              <a:rPr lang="en-US" altLang="zh-CN" sz="2200" dirty="0" smtClean="0"/>
              <a:t>17:11-19, </a:t>
            </a:r>
            <a:r>
              <a:rPr lang="zh-CN" altLang="en-US" sz="2200" dirty="0"/>
              <a:t>撒玛利</a:t>
            </a:r>
            <a:r>
              <a:rPr lang="zh-CN" altLang="en-US" sz="2200" dirty="0" smtClean="0"/>
              <a:t>亚和加利利边界</a:t>
            </a:r>
            <a:r>
              <a:rPr lang="en-US" altLang="zh-CN" sz="2200" dirty="0" smtClean="0"/>
              <a:t>)</a:t>
            </a:r>
            <a:endParaRPr lang="en-US" altLang="zh-CN" sz="2200" dirty="0"/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533400" y="4183559"/>
            <a:ext cx="44830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 smtClean="0"/>
              <a:t>耶稣论神的国降临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路</a:t>
            </a:r>
            <a:r>
              <a:rPr lang="en-US" altLang="zh-CN" sz="2200" dirty="0" smtClean="0"/>
              <a:t>17:20-37)</a:t>
            </a:r>
            <a:endParaRPr lang="en-US" altLang="zh-CN" sz="2200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533400" y="4640759"/>
            <a:ext cx="448309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 smtClean="0"/>
              <a:t>两个关于祷告的比喻：寡妇和不义的官；法利赛人和税吏的祷告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路</a:t>
            </a:r>
            <a:r>
              <a:rPr lang="en-US" altLang="zh-CN" sz="2200" dirty="0" smtClean="0"/>
              <a:t>18:1-14)</a:t>
            </a:r>
            <a:endParaRPr lang="en-US" altLang="zh-CN" sz="2200" dirty="0"/>
          </a:p>
        </p:txBody>
      </p:sp>
      <p:pic>
        <p:nvPicPr>
          <p:cNvPr id="1026" name="Picture 2" descr="C:\home\docsOthers\Faith\Sunday_School\Gospels\lecture17\Jesus healed ten leper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77552"/>
            <a:ext cx="2349500" cy="310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home\docsOthers\Faith\Sunday_School\Gospels\lecture17\persistent wido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4" y="2070139"/>
            <a:ext cx="17907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home\docsOthers\Faith\Sunday_School\Gospels\lecture17\pharisee and publica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2" y="3806279"/>
            <a:ext cx="1924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409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66800" y="457200"/>
            <a:ext cx="7162800" cy="6858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犹</a:t>
            </a:r>
            <a:r>
              <a:rPr lang="zh-CN" altLang="en-US" sz="3600" b="1" dirty="0">
                <a:solidFill>
                  <a:srgbClr val="0000FF"/>
                </a:solidFill>
              </a:rPr>
              <a:t>太和比利亚后期的事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工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(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续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)</a:t>
            </a:r>
            <a:endParaRPr 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EE75-F349-4A20-9BE3-CF991E5BA29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7759700" y="39688"/>
            <a:ext cx="1006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耶稣生平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38163" y="1066800"/>
            <a:ext cx="860583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zh-CN" altLang="en-US" sz="2800" dirty="0" smtClean="0"/>
              <a:t>最后上耶路撒冷的旅程</a:t>
            </a:r>
            <a:endParaRPr lang="en-US" altLang="zh-CN" sz="2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时间</a:t>
            </a:r>
            <a:r>
              <a:rPr lang="en-US" altLang="zh-CN" sz="2400" dirty="0" smtClean="0"/>
              <a:t>: 30AD</a:t>
            </a:r>
            <a:r>
              <a:rPr lang="zh-CN" altLang="en-US" sz="2400" dirty="0" smtClean="0"/>
              <a:t>春</a:t>
            </a:r>
            <a:endParaRPr lang="en-US" altLang="zh-CN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经文</a:t>
            </a:r>
            <a:r>
              <a:rPr lang="en-US" altLang="zh-CN" sz="2400" dirty="0" smtClean="0"/>
              <a:t>: </a:t>
            </a:r>
            <a:r>
              <a:rPr lang="zh-CN" altLang="en-US" sz="2400" dirty="0" smtClean="0"/>
              <a:t>太</a:t>
            </a:r>
            <a:r>
              <a:rPr lang="en-US" altLang="zh-CN" sz="2400" dirty="0" smtClean="0"/>
              <a:t>19-20, 26, </a:t>
            </a:r>
            <a:r>
              <a:rPr lang="zh-CN" altLang="en-US" sz="2400" dirty="0" smtClean="0"/>
              <a:t>可</a:t>
            </a:r>
            <a:r>
              <a:rPr lang="en-US" altLang="zh-CN" sz="2400" dirty="0" smtClean="0"/>
              <a:t>10, 14</a:t>
            </a:r>
          </a:p>
          <a:p>
            <a:pPr marL="0" indent="0" eaLnBrk="1" hangingPunct="1">
              <a:defRPr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       </a:t>
            </a:r>
            <a:r>
              <a:rPr lang="zh-CN" altLang="en-US" sz="2400" dirty="0" smtClean="0"/>
              <a:t>路</a:t>
            </a:r>
            <a:r>
              <a:rPr lang="en-US" altLang="zh-CN" sz="2400" dirty="0" smtClean="0"/>
              <a:t>17-19</a:t>
            </a:r>
            <a:r>
              <a:rPr lang="zh-CN" altLang="en-US" sz="2400" dirty="0" smtClean="0"/>
              <a:t>，约</a:t>
            </a:r>
            <a:r>
              <a:rPr lang="en-US" altLang="zh-CN" sz="2400" dirty="0" smtClean="0"/>
              <a:t>11-12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38163" y="2659559"/>
            <a:ext cx="44830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/>
              <a:t>耶</a:t>
            </a:r>
            <a:r>
              <a:rPr lang="zh-CN" altLang="en-US" sz="2200" dirty="0" smtClean="0"/>
              <a:t>稣论休妻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太</a:t>
            </a:r>
            <a:r>
              <a:rPr lang="en-US" altLang="zh-CN" sz="2200" dirty="0" smtClean="0"/>
              <a:t>19:1-12, </a:t>
            </a:r>
            <a:r>
              <a:rPr lang="zh-CN" altLang="en-US" sz="2200" dirty="0" smtClean="0"/>
              <a:t>可</a:t>
            </a:r>
            <a:r>
              <a:rPr lang="en-US" altLang="zh-CN" sz="2200" dirty="0" smtClean="0"/>
              <a:t>10:1-12, </a:t>
            </a:r>
            <a:r>
              <a:rPr lang="zh-CN" altLang="en-US" sz="2200" dirty="0" smtClean="0"/>
              <a:t>比利亚</a:t>
            </a:r>
            <a:r>
              <a:rPr lang="en-US" altLang="zh-CN" sz="2200" dirty="0" smtClean="0"/>
              <a:t>)</a:t>
            </a:r>
            <a:endParaRPr lang="en-US" altLang="zh-CN" sz="2200" dirty="0"/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533400" y="3421559"/>
            <a:ext cx="44830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/>
              <a:t>耶</a:t>
            </a:r>
            <a:r>
              <a:rPr lang="zh-CN" altLang="en-US" sz="2200" dirty="0" smtClean="0"/>
              <a:t>稣为小孩祝福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太</a:t>
            </a:r>
            <a:r>
              <a:rPr lang="en-US" altLang="zh-CN" sz="2200" dirty="0" smtClean="0"/>
              <a:t>19:13-15, </a:t>
            </a:r>
            <a:r>
              <a:rPr lang="zh-CN" altLang="en-US" sz="2200" dirty="0" smtClean="0"/>
              <a:t>可</a:t>
            </a:r>
            <a:r>
              <a:rPr lang="en-US" altLang="zh-CN" sz="2200" dirty="0" smtClean="0"/>
              <a:t>10:13-16, </a:t>
            </a:r>
            <a:r>
              <a:rPr lang="zh-CN" altLang="en-US" sz="2200" dirty="0" smtClean="0"/>
              <a:t>路</a:t>
            </a:r>
            <a:r>
              <a:rPr lang="en-US" altLang="zh-CN" sz="2200" dirty="0" smtClean="0"/>
              <a:t>18:15-17, </a:t>
            </a:r>
            <a:r>
              <a:rPr lang="zh-CN" altLang="en-US" sz="2200" dirty="0" smtClean="0"/>
              <a:t>比利亚</a:t>
            </a:r>
            <a:r>
              <a:rPr lang="en-US" altLang="zh-CN" sz="2200" dirty="0" smtClean="0"/>
              <a:t>)</a:t>
            </a:r>
            <a:endParaRPr lang="en-US" altLang="zh-CN" sz="2200" dirty="0"/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533400" y="4183559"/>
            <a:ext cx="44830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/>
              <a:t>耶</a:t>
            </a:r>
            <a:r>
              <a:rPr lang="zh-CN" altLang="en-US" sz="2200" dirty="0" smtClean="0"/>
              <a:t>稣和少年财主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太</a:t>
            </a:r>
            <a:r>
              <a:rPr lang="en-US" altLang="zh-CN" sz="2200" dirty="0" smtClean="0"/>
              <a:t>19:16-30, </a:t>
            </a:r>
            <a:r>
              <a:rPr lang="zh-CN" altLang="en-US" sz="2200" dirty="0" smtClean="0"/>
              <a:t>可</a:t>
            </a:r>
            <a:r>
              <a:rPr lang="en-US" altLang="zh-CN" sz="2200" dirty="0" smtClean="0"/>
              <a:t>10:17-31, </a:t>
            </a:r>
            <a:r>
              <a:rPr lang="zh-CN" altLang="en-US" sz="2200" dirty="0" smtClean="0"/>
              <a:t>路</a:t>
            </a:r>
            <a:r>
              <a:rPr lang="en-US" altLang="zh-CN" sz="2200" dirty="0" smtClean="0"/>
              <a:t>18:18-30, </a:t>
            </a:r>
            <a:r>
              <a:rPr lang="zh-CN" altLang="en-US" sz="2200" dirty="0" smtClean="0"/>
              <a:t>比利亚</a:t>
            </a:r>
            <a:r>
              <a:rPr lang="en-US" altLang="zh-CN" sz="2200" dirty="0" smtClean="0"/>
              <a:t>)</a:t>
            </a:r>
            <a:endParaRPr lang="en-US" altLang="zh-CN" sz="2200" dirty="0"/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33401" y="4945559"/>
            <a:ext cx="43418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/>
              <a:t>葡萄</a:t>
            </a:r>
            <a:r>
              <a:rPr lang="zh-CN" altLang="en-US" sz="2200" dirty="0" smtClean="0"/>
              <a:t>园工人的比喻</a:t>
            </a:r>
            <a:r>
              <a:rPr lang="en-US" altLang="zh-CN" sz="2200" dirty="0" smtClean="0"/>
              <a:t>(</a:t>
            </a:r>
            <a:r>
              <a:rPr lang="zh-CN" altLang="en-US" sz="2200" dirty="0" smtClean="0"/>
              <a:t>太</a:t>
            </a:r>
            <a:r>
              <a:rPr lang="en-US" altLang="zh-CN" sz="2200" dirty="0" smtClean="0"/>
              <a:t>20:1-16, </a:t>
            </a:r>
            <a:r>
              <a:rPr lang="zh-CN" altLang="en-US" sz="2200" dirty="0" smtClean="0"/>
              <a:t>比利亚</a:t>
            </a:r>
            <a:r>
              <a:rPr lang="en-US" altLang="zh-CN" sz="2200" dirty="0" smtClean="0"/>
              <a:t>)</a:t>
            </a:r>
            <a:endParaRPr lang="en-US" altLang="zh-CN" sz="2200" dirty="0"/>
          </a:p>
        </p:txBody>
      </p:sp>
      <p:pic>
        <p:nvPicPr>
          <p:cNvPr id="2050" name="Picture 2" descr="C:\home\docsOthers\Faith\Sunday_School\Gospels\lecture17\Jesus and childr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02459"/>
            <a:ext cx="2895600" cy="239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home\docsOthers\Faith\Sunday_School\Gospels\lecture17\rich young rul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2895600" cy="222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home\docsOthers\Faith\Sunday_School\Gospels\lecture17\Parable_of_the_Laborers_in_the_Vineyar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3187700"/>
            <a:ext cx="381000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857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3700" y="460375"/>
            <a:ext cx="1368425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CN" altLang="en-US" sz="4000" b="1" smtClean="0">
                <a:solidFill>
                  <a:srgbClr val="FF0000"/>
                </a:solidFill>
              </a:rPr>
              <a:t>复习</a:t>
            </a:r>
            <a:endParaRPr lang="en-US" sz="4000" b="1" smtClean="0">
              <a:solidFill>
                <a:srgbClr val="FF0000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7F30B-348C-4F0C-BB81-A9A09796E13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8185150" y="0"/>
            <a:ext cx="590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复习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2258080"/>
            <a:ext cx="7772400" cy="193292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lphaUcPeriod"/>
              <a:defRPr/>
            </a:pPr>
            <a:r>
              <a:rPr lang="zh-CN" altLang="en-US" sz="2800" dirty="0">
                <a:solidFill>
                  <a:schemeClr val="tx1"/>
                </a:solidFill>
                <a:cs typeface="华文新魏"/>
              </a:rPr>
              <a:t>耶</a:t>
            </a:r>
            <a:r>
              <a:rPr lang="zh-CN" altLang="en-US" sz="2800" dirty="0" smtClean="0">
                <a:solidFill>
                  <a:schemeClr val="tx1"/>
                </a:solidFill>
                <a:cs typeface="华文新魏"/>
              </a:rPr>
              <a:t>稣在毕士大池边治好患三十八年的病人</a:t>
            </a:r>
            <a:endParaRPr lang="en-US" altLang="zh-CN" sz="2800" dirty="0" smtClean="0">
              <a:solidFill>
                <a:schemeClr val="tx1"/>
              </a:solidFill>
              <a:cs typeface="华文新魏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zh-CN" altLang="en-US" sz="2800" dirty="0" smtClean="0">
                <a:solidFill>
                  <a:schemeClr val="tx1"/>
                </a:solidFill>
                <a:cs typeface="华文新魏"/>
              </a:rPr>
              <a:t>耶稣治好患十二年血漏的妇人</a:t>
            </a:r>
            <a:endParaRPr lang="en-US" altLang="zh-CN" sz="2800" dirty="0" smtClean="0">
              <a:solidFill>
                <a:schemeClr val="tx1"/>
              </a:solidFill>
              <a:cs typeface="华文新魏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zh-CN" altLang="en-US" sz="2800" dirty="0">
                <a:solidFill>
                  <a:schemeClr val="tx1"/>
                </a:solidFill>
                <a:cs typeface="华文新魏"/>
              </a:rPr>
              <a:t>耶</a:t>
            </a:r>
            <a:r>
              <a:rPr lang="zh-CN" altLang="en-US" sz="2800" dirty="0" smtClean="0">
                <a:solidFill>
                  <a:schemeClr val="tx1"/>
                </a:solidFill>
                <a:cs typeface="华文新魏"/>
              </a:rPr>
              <a:t>稣治好</a:t>
            </a:r>
            <a:r>
              <a:rPr lang="zh-CN" altLang="en-US" sz="2800" dirty="0">
                <a:solidFill>
                  <a:schemeClr val="tx1"/>
                </a:solidFill>
                <a:cs typeface="华文新魏"/>
              </a:rPr>
              <a:t>生</a:t>
            </a:r>
            <a:r>
              <a:rPr lang="zh-CN" altLang="en-US" sz="2800" dirty="0" smtClean="0">
                <a:solidFill>
                  <a:schemeClr val="tx1"/>
                </a:solidFill>
                <a:cs typeface="华文新魏"/>
              </a:rPr>
              <a:t>来瞎眼的人</a:t>
            </a:r>
            <a:endParaRPr lang="en-US" altLang="zh-CN" sz="2800" dirty="0" smtClean="0">
              <a:solidFill>
                <a:schemeClr val="tx1"/>
              </a:solidFill>
              <a:cs typeface="华文新魏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zh-CN" altLang="en-US" sz="2800" dirty="0" smtClean="0">
                <a:solidFill>
                  <a:schemeClr val="tx1"/>
                </a:solidFill>
                <a:cs typeface="华文新魏"/>
              </a:rPr>
              <a:t>耶稣治好水臌病的人</a:t>
            </a:r>
            <a:endParaRPr lang="en-US" altLang="zh-CN" sz="2800" dirty="0">
              <a:solidFill>
                <a:schemeClr val="tx1"/>
              </a:solidFill>
              <a:cs typeface="华文新魏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609600" y="1219200"/>
            <a:ext cx="7772400" cy="5334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>
              <a:defRPr/>
            </a:pPr>
            <a:r>
              <a:rPr lang="zh-CN" altLang="en-US" sz="2800" b="1" dirty="0" smtClean="0"/>
              <a:t>以下哪一个神迹不是发生在安息日的？</a:t>
            </a:r>
            <a:endParaRPr lang="en-US" sz="28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4277380"/>
            <a:ext cx="15007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cs typeface="华文新魏"/>
              </a:rPr>
              <a:t>答案</a:t>
            </a:r>
            <a:r>
              <a:rPr lang="zh-CN" altLang="en-US" sz="2800" dirty="0" smtClean="0">
                <a:solidFill>
                  <a:srgbClr val="FF0000"/>
                </a:solidFill>
                <a:cs typeface="华文新魏"/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  <a:cs typeface="华文新魏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01492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3700" y="460375"/>
            <a:ext cx="1368425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CN" altLang="en-US" sz="4000" b="1" smtClean="0">
                <a:solidFill>
                  <a:srgbClr val="FF0000"/>
                </a:solidFill>
              </a:rPr>
              <a:t>复习</a:t>
            </a:r>
            <a:endParaRPr lang="en-US" sz="4000" b="1" smtClean="0">
              <a:solidFill>
                <a:srgbClr val="FF0000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7F30B-348C-4F0C-BB81-A9A09796E13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8185150" y="0"/>
            <a:ext cx="590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复习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2258080"/>
            <a:ext cx="7772400" cy="193292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Tx/>
              <a:buAutoNum type="alphaUcPeriod"/>
              <a:defRPr/>
            </a:pPr>
            <a:r>
              <a:rPr lang="zh-CN" altLang="en-US" sz="2800" dirty="0" smtClean="0">
                <a:solidFill>
                  <a:schemeClr val="tx1"/>
                </a:solidFill>
                <a:cs typeface="华文新魏"/>
              </a:rPr>
              <a:t>迷羊的比喻</a:t>
            </a:r>
            <a:endParaRPr lang="en-US" altLang="zh-CN" sz="2800" dirty="0" smtClean="0">
              <a:solidFill>
                <a:schemeClr val="tx1"/>
              </a:solidFill>
              <a:cs typeface="华文新魏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zh-CN" altLang="en-US" sz="2800" dirty="0" smtClean="0">
                <a:solidFill>
                  <a:schemeClr val="tx1"/>
                </a:solidFill>
                <a:cs typeface="华文新魏"/>
              </a:rPr>
              <a:t>失钱的比喻</a:t>
            </a:r>
            <a:endParaRPr lang="en-US" altLang="zh-CN" sz="2800" dirty="0" smtClean="0">
              <a:solidFill>
                <a:schemeClr val="tx1"/>
              </a:solidFill>
              <a:cs typeface="华文新魏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zh-CN" altLang="en-US" sz="2800" dirty="0">
                <a:solidFill>
                  <a:schemeClr val="tx1"/>
                </a:solidFill>
                <a:cs typeface="华文新魏"/>
              </a:rPr>
              <a:t>浪</a:t>
            </a:r>
            <a:r>
              <a:rPr lang="zh-CN" altLang="en-US" sz="2800" dirty="0" smtClean="0">
                <a:solidFill>
                  <a:schemeClr val="tx1"/>
                </a:solidFill>
                <a:cs typeface="华文新魏"/>
              </a:rPr>
              <a:t>子的比喻</a:t>
            </a:r>
            <a:endParaRPr lang="en-US" altLang="zh-CN" sz="2800" dirty="0" smtClean="0">
              <a:solidFill>
                <a:schemeClr val="tx1"/>
              </a:solidFill>
              <a:cs typeface="华文新魏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zh-CN" altLang="en-US" sz="2800" dirty="0" smtClean="0">
                <a:solidFill>
                  <a:schemeClr val="tx1"/>
                </a:solidFill>
                <a:cs typeface="华文新魏"/>
              </a:rPr>
              <a:t>大筵席的比喻</a:t>
            </a:r>
            <a:endParaRPr lang="en-US" altLang="zh-CN" sz="2800" dirty="0">
              <a:solidFill>
                <a:schemeClr val="tx1"/>
              </a:solidFill>
              <a:cs typeface="华文新魏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609600" y="1219200"/>
            <a:ext cx="7772400" cy="8382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>
              <a:defRPr/>
            </a:pPr>
            <a:r>
              <a:rPr lang="zh-CN" altLang="en-US" sz="2800" b="1" dirty="0" smtClean="0"/>
              <a:t>以下哪个比喻不是针对法利赛人对耶稣接待罪人的指责的回应？</a:t>
            </a:r>
            <a:endParaRPr lang="en-US" sz="28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4277380"/>
            <a:ext cx="1521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cs typeface="华文新魏"/>
              </a:rPr>
              <a:t>答案</a:t>
            </a:r>
            <a:r>
              <a:rPr lang="zh-CN" altLang="en-US" sz="2800" dirty="0" smtClean="0">
                <a:solidFill>
                  <a:srgbClr val="FF0000"/>
                </a:solidFill>
                <a:cs typeface="华文新魏"/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  <a:cs typeface="华文新魏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477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66800" y="381000"/>
            <a:ext cx="7162800" cy="685800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rgbClr val="0000FF"/>
                </a:solidFill>
              </a:rPr>
              <a:t>耶稣生平历史概览</a:t>
            </a:r>
            <a:r>
              <a:rPr lang="en-US" altLang="zh-CN" sz="3600" b="1" smtClean="0">
                <a:solidFill>
                  <a:srgbClr val="0000FF"/>
                </a:solidFill>
              </a:rPr>
              <a:t>(</a:t>
            </a:r>
            <a:r>
              <a:rPr lang="zh-CN" altLang="en-US" sz="3600" b="1" smtClean="0">
                <a:solidFill>
                  <a:srgbClr val="0000FF"/>
                </a:solidFill>
              </a:rPr>
              <a:t>续</a:t>
            </a:r>
            <a:r>
              <a:rPr lang="en-US" altLang="zh-CN" sz="3600" b="1" smtClean="0">
                <a:solidFill>
                  <a:srgbClr val="0000FF"/>
                </a:solidFill>
              </a:rPr>
              <a:t>)</a:t>
            </a:r>
            <a:endParaRPr lang="en-US" sz="3600" b="1" smtClean="0">
              <a:solidFill>
                <a:srgbClr val="0000FF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8C4E8-E7BF-45C4-9DB3-1ACF7A47E9E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7232650" y="39688"/>
            <a:ext cx="16208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四福音历史概览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223" name="Rectangle 1"/>
          <p:cNvSpPr>
            <a:spLocks noChangeArrowheads="1"/>
          </p:cNvSpPr>
          <p:nvPr/>
        </p:nvSpPr>
        <p:spPr bwMode="auto">
          <a:xfrm>
            <a:off x="1531938" y="3040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120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1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1200">
                <a:latin typeface="Times New Roman" pitchFamily="18" charset="0"/>
                <a:cs typeface="Times New Roman" pitchFamily="18" charset="0"/>
              </a:rPr>
            </a:br>
            <a:endParaRPr lang="en-US" altLang="zh-CN">
              <a:cs typeface="Times New Roman" pitchFamily="18" charset="0"/>
            </a:endParaRP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528638" y="1071563"/>
            <a:ext cx="8148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zh-CN" altLang="en-US" sz="2400"/>
              <a:t>耶稣生平的历史阶段</a:t>
            </a:r>
            <a:endParaRPr lang="en-US" altLang="zh-CN" sz="22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5538"/>
              </p:ext>
            </p:extLst>
          </p:nvPr>
        </p:nvGraphicFramePr>
        <p:xfrm>
          <a:off x="381000" y="1676400"/>
          <a:ext cx="8462963" cy="434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2265"/>
                <a:gridCol w="2640698"/>
              </a:tblGrid>
              <a:tr h="482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阶段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>
                          <a:effectLst/>
                        </a:rPr>
                        <a:t>时间</a:t>
                      </a:r>
                      <a:endParaRPr lang="en-US" sz="20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en-US" altLang="zh-CN" sz="2000" dirty="0" smtClean="0">
                          <a:effectLst/>
                        </a:rPr>
                        <a:t> </a:t>
                      </a:r>
                      <a:r>
                        <a:rPr lang="zh-CN" sz="2000" dirty="0" smtClean="0">
                          <a:effectLst/>
                        </a:rPr>
                        <a:t>福</a:t>
                      </a:r>
                      <a:r>
                        <a:rPr lang="zh-CN" sz="2000" dirty="0">
                          <a:effectLst/>
                        </a:rPr>
                        <a:t>音书的开始到耶稣公开事工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太初</a:t>
                      </a:r>
                      <a:r>
                        <a:rPr lang="en-US" sz="2000" dirty="0">
                          <a:effectLst/>
                        </a:rPr>
                        <a:t>-27AD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2000" dirty="0" smtClean="0">
                          <a:effectLst/>
                        </a:rPr>
                        <a:t>II.   </a:t>
                      </a:r>
                      <a:r>
                        <a:rPr lang="zh-CN" sz="2000" dirty="0" smtClean="0">
                          <a:effectLst/>
                        </a:rPr>
                        <a:t>早</a:t>
                      </a:r>
                      <a:r>
                        <a:rPr lang="zh-CN" sz="2000" dirty="0">
                          <a:effectLst/>
                        </a:rPr>
                        <a:t>期犹太事工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27AD</a:t>
                      </a:r>
                      <a:r>
                        <a:rPr lang="zh-CN" sz="2000">
                          <a:effectLst/>
                        </a:rPr>
                        <a:t>春 </a:t>
                      </a:r>
                      <a:r>
                        <a:rPr lang="en-US" sz="2000">
                          <a:effectLst/>
                        </a:rPr>
                        <a:t>- </a:t>
                      </a:r>
                      <a:r>
                        <a:rPr lang="zh-CN" sz="2000">
                          <a:effectLst/>
                        </a:rPr>
                        <a:t>冬</a:t>
                      </a:r>
                      <a:endParaRPr lang="en-US" sz="20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2000" dirty="0" smtClean="0">
                          <a:effectLst/>
                        </a:rPr>
                        <a:t>III.  </a:t>
                      </a:r>
                      <a:r>
                        <a:rPr lang="zh-CN" sz="2000" dirty="0" smtClean="0">
                          <a:effectLst/>
                        </a:rPr>
                        <a:t>加</a:t>
                      </a:r>
                      <a:r>
                        <a:rPr lang="zh-CN" sz="2000" dirty="0">
                          <a:effectLst/>
                        </a:rPr>
                        <a:t>利利事工的开始</a:t>
                      </a: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zh-CN" sz="2000" dirty="0">
                          <a:effectLst/>
                        </a:rPr>
                        <a:t>加利利事工第一阶段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28AD</a:t>
                      </a:r>
                      <a:r>
                        <a:rPr lang="zh-CN" altLang="en-US" sz="2000" dirty="0" smtClean="0">
                          <a:effectLst/>
                        </a:rPr>
                        <a:t>初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2000" dirty="0" smtClean="0">
                          <a:effectLst/>
                        </a:rPr>
                        <a:t>IV.   </a:t>
                      </a:r>
                      <a:r>
                        <a:rPr lang="zh-CN" sz="2000" dirty="0" smtClean="0">
                          <a:effectLst/>
                        </a:rPr>
                        <a:t>第</a:t>
                      </a:r>
                      <a:r>
                        <a:rPr lang="zh-CN" sz="2000" dirty="0">
                          <a:effectLst/>
                        </a:rPr>
                        <a:t>二年公开事工</a:t>
                      </a:r>
                      <a:r>
                        <a:rPr lang="en-US" sz="2000" dirty="0">
                          <a:effectLst/>
                        </a:rPr>
                        <a:t>---</a:t>
                      </a:r>
                      <a:r>
                        <a:rPr lang="zh-CN" sz="2000" dirty="0">
                          <a:effectLst/>
                        </a:rPr>
                        <a:t>受欢迎</a:t>
                      </a: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zh-CN" sz="2000" dirty="0">
                          <a:effectLst/>
                        </a:rPr>
                        <a:t>加利利事工第二阶段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28AD</a:t>
                      </a:r>
                      <a:r>
                        <a:rPr lang="zh-CN" sz="2000">
                          <a:effectLst/>
                        </a:rPr>
                        <a:t>春</a:t>
                      </a:r>
                      <a:r>
                        <a:rPr lang="en-US" sz="2000">
                          <a:effectLst/>
                        </a:rPr>
                        <a:t>-29AD</a:t>
                      </a:r>
                      <a:r>
                        <a:rPr lang="zh-CN" sz="2000">
                          <a:effectLst/>
                        </a:rPr>
                        <a:t>春</a:t>
                      </a:r>
                      <a:endParaRPr lang="en-US" sz="20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2000" dirty="0" smtClean="0">
                          <a:effectLst/>
                        </a:rPr>
                        <a:t>V.    </a:t>
                      </a:r>
                      <a:r>
                        <a:rPr lang="zh-CN" sz="2000" dirty="0" smtClean="0">
                          <a:effectLst/>
                        </a:rPr>
                        <a:t>加</a:t>
                      </a:r>
                      <a:r>
                        <a:rPr lang="zh-CN" sz="2000" dirty="0">
                          <a:effectLst/>
                        </a:rPr>
                        <a:t>利利后期的事工</a:t>
                      </a: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zh-CN" sz="2000" dirty="0">
                          <a:effectLst/>
                        </a:rPr>
                        <a:t>加利利事工第三阶段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29AD</a:t>
                      </a:r>
                      <a:r>
                        <a:rPr lang="zh-CN" sz="2000" dirty="0">
                          <a:effectLst/>
                        </a:rPr>
                        <a:t>春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zh-CN" sz="2000" dirty="0">
                          <a:effectLst/>
                        </a:rPr>
                        <a:t>秋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2000" dirty="0" smtClean="0">
                          <a:effectLst/>
                        </a:rPr>
                        <a:t>VI.  </a:t>
                      </a:r>
                      <a:r>
                        <a:rPr lang="zh-CN" sz="2000" dirty="0" smtClean="0">
                          <a:effectLst/>
                        </a:rPr>
                        <a:t>犹</a:t>
                      </a:r>
                      <a:r>
                        <a:rPr lang="zh-CN" sz="2000" dirty="0">
                          <a:effectLst/>
                        </a:rPr>
                        <a:t>太和比利亚后期的事工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29AD</a:t>
                      </a:r>
                      <a:r>
                        <a:rPr lang="zh-CN" sz="2000" dirty="0">
                          <a:effectLst/>
                        </a:rPr>
                        <a:t>秋</a:t>
                      </a:r>
                      <a:r>
                        <a:rPr lang="en-US" sz="2000" dirty="0">
                          <a:effectLst/>
                        </a:rPr>
                        <a:t> - 30AD</a:t>
                      </a:r>
                      <a:r>
                        <a:rPr lang="zh-CN" sz="2000" dirty="0">
                          <a:effectLst/>
                        </a:rPr>
                        <a:t>春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2000" dirty="0" smtClean="0">
                          <a:effectLst/>
                        </a:rPr>
                        <a:t>VII. </a:t>
                      </a:r>
                      <a:r>
                        <a:rPr lang="zh-CN" sz="2000" dirty="0" smtClean="0">
                          <a:effectLst/>
                        </a:rPr>
                        <a:t>耶</a:t>
                      </a:r>
                      <a:r>
                        <a:rPr lang="zh-CN" sz="2000" dirty="0">
                          <a:effectLst/>
                        </a:rPr>
                        <a:t>路撒冷最后一周的事工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周日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zh-CN" sz="2000" dirty="0">
                          <a:effectLst/>
                        </a:rPr>
                        <a:t>周六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2000" dirty="0" smtClean="0">
                          <a:effectLst/>
                        </a:rPr>
                        <a:t>VIII. </a:t>
                      </a:r>
                      <a:r>
                        <a:rPr lang="zh-CN" sz="2000" dirty="0" smtClean="0">
                          <a:effectLst/>
                        </a:rPr>
                        <a:t>耶</a:t>
                      </a:r>
                      <a:r>
                        <a:rPr lang="zh-CN" sz="2000" dirty="0">
                          <a:effectLst/>
                        </a:rPr>
                        <a:t>稣复活和向门徒显现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000" dirty="0">
                          <a:effectLst/>
                        </a:rPr>
                        <a:t>周日</a:t>
                      </a:r>
                      <a:r>
                        <a:rPr lang="en-US" sz="2000" dirty="0">
                          <a:effectLst/>
                        </a:rPr>
                        <a:t>-</a:t>
                      </a:r>
                      <a:r>
                        <a:rPr lang="zh-CN" sz="2000" dirty="0">
                          <a:effectLst/>
                        </a:rPr>
                        <a:t>四十天后</a:t>
                      </a:r>
                      <a:endParaRPr lang="en-US" sz="20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371600" y="457200"/>
            <a:ext cx="6324600" cy="685800"/>
          </a:xfrm>
        </p:spPr>
        <p:txBody>
          <a:bodyPr/>
          <a:lstStyle/>
          <a:p>
            <a:pPr eaLnBrk="1" hangingPunct="1"/>
            <a:r>
              <a:rPr lang="zh-CN" altLang="en-US" sz="4800" b="1" smtClean="0">
                <a:solidFill>
                  <a:srgbClr val="FF0000"/>
                </a:solidFill>
              </a:rPr>
              <a:t>四福音所记的耶稣生平</a:t>
            </a:r>
            <a:endParaRPr lang="en-US" sz="4800" b="1" smtClean="0">
              <a:solidFill>
                <a:srgbClr val="FF0000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73C53-9D9D-46CD-8F22-CE5D9EBE0D4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7759700" y="39688"/>
            <a:ext cx="1006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耶稣生平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762000" y="1274763"/>
            <a:ext cx="71628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69913" indent="-5699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romanUcPeriod"/>
            </a:pPr>
            <a:r>
              <a:rPr lang="zh-CN" altLang="en-US" sz="2800" b="1" dirty="0">
                <a:latin typeface="Calibri" pitchFamily="34" charset="0"/>
              </a:rPr>
              <a:t>福音书的开始到耶稣公开事工</a:t>
            </a:r>
            <a:endParaRPr lang="en-US" altLang="zh-CN" sz="2800" b="1" dirty="0">
              <a:latin typeface="Calibri" pitchFamily="34" charset="0"/>
            </a:endParaRPr>
          </a:p>
          <a:p>
            <a:pPr eaLnBrk="1" hangingPunct="1">
              <a:buFont typeface="Calibri" pitchFamily="34" charset="0"/>
              <a:buAutoNum type="romanUcPeriod"/>
            </a:pPr>
            <a:r>
              <a:rPr lang="zh-CN" altLang="en-US" sz="2800" b="1" dirty="0">
                <a:latin typeface="Calibri" pitchFamily="34" charset="0"/>
              </a:rPr>
              <a:t>早期犹太事工</a:t>
            </a:r>
            <a:endParaRPr lang="en-US" altLang="zh-CN" sz="2800" b="1" dirty="0">
              <a:latin typeface="Calibri" pitchFamily="34" charset="0"/>
            </a:endParaRPr>
          </a:p>
          <a:p>
            <a:pPr eaLnBrk="1" hangingPunct="1">
              <a:buFont typeface="Calibri" pitchFamily="34" charset="0"/>
              <a:buAutoNum type="romanUcPeriod"/>
            </a:pPr>
            <a:r>
              <a:rPr lang="zh-CN" altLang="en-US" sz="2800" b="1" dirty="0">
                <a:latin typeface="Calibri" pitchFamily="34" charset="0"/>
              </a:rPr>
              <a:t>加利利事工的开始</a:t>
            </a:r>
            <a:r>
              <a:rPr lang="en-US" altLang="zh-CN" sz="2800" b="1" dirty="0">
                <a:latin typeface="Calibri" pitchFamily="34" charset="0"/>
              </a:rPr>
              <a:t>(</a:t>
            </a:r>
            <a:r>
              <a:rPr lang="zh-CN" altLang="en-US" sz="2800" b="1" dirty="0">
                <a:latin typeface="Calibri" pitchFamily="34" charset="0"/>
              </a:rPr>
              <a:t>加利利事工第一阶段</a:t>
            </a:r>
            <a:r>
              <a:rPr lang="en-US" altLang="zh-CN" sz="2800" b="1" dirty="0">
                <a:latin typeface="Calibri" pitchFamily="34" charset="0"/>
              </a:rPr>
              <a:t>)</a:t>
            </a:r>
          </a:p>
          <a:p>
            <a:pPr eaLnBrk="1" hangingPunct="1">
              <a:buFont typeface="Calibri" pitchFamily="34" charset="0"/>
              <a:buAutoNum type="romanUcPeriod"/>
            </a:pPr>
            <a:r>
              <a:rPr lang="zh-CN" altLang="en-US" sz="2800" b="1" dirty="0">
                <a:latin typeface="Calibri" pitchFamily="34" charset="0"/>
              </a:rPr>
              <a:t>第二年公开事工</a:t>
            </a:r>
            <a:r>
              <a:rPr lang="en-US" altLang="zh-CN" sz="2800" b="1" dirty="0">
                <a:latin typeface="Calibri" pitchFamily="34" charset="0"/>
              </a:rPr>
              <a:t>---</a:t>
            </a:r>
            <a:r>
              <a:rPr lang="zh-CN" altLang="en-US" sz="2800" b="1" dirty="0">
                <a:latin typeface="Calibri" pitchFamily="34" charset="0"/>
              </a:rPr>
              <a:t>受欢迎</a:t>
            </a:r>
            <a:r>
              <a:rPr lang="en-US" altLang="zh-CN" sz="2800" b="1" dirty="0">
                <a:latin typeface="Calibri" pitchFamily="34" charset="0"/>
              </a:rPr>
              <a:t>(</a:t>
            </a:r>
            <a:r>
              <a:rPr lang="zh-CN" altLang="en-US" sz="2800" b="1" dirty="0">
                <a:latin typeface="Calibri" pitchFamily="34" charset="0"/>
              </a:rPr>
              <a:t>加利利事工第二阶段</a:t>
            </a:r>
            <a:r>
              <a:rPr lang="en-US" altLang="zh-CN" sz="2800" b="1" dirty="0">
                <a:latin typeface="Calibri" pitchFamily="34" charset="0"/>
              </a:rPr>
              <a:t>)</a:t>
            </a:r>
          </a:p>
          <a:p>
            <a:pPr eaLnBrk="1" hangingPunct="1">
              <a:buFont typeface="Calibri" pitchFamily="34" charset="0"/>
              <a:buAutoNum type="romanUcPeriod"/>
            </a:pPr>
            <a:r>
              <a:rPr lang="zh-CN" altLang="en-US" sz="2800" b="1" dirty="0">
                <a:latin typeface="Calibri" pitchFamily="34" charset="0"/>
              </a:rPr>
              <a:t>加利利后期的事工</a:t>
            </a:r>
            <a:r>
              <a:rPr lang="en-US" altLang="zh-CN" sz="2800" b="1" dirty="0">
                <a:latin typeface="Calibri" pitchFamily="34" charset="0"/>
              </a:rPr>
              <a:t>(</a:t>
            </a:r>
            <a:r>
              <a:rPr lang="zh-CN" altLang="en-US" sz="2800" b="1" dirty="0">
                <a:latin typeface="Calibri" pitchFamily="34" charset="0"/>
              </a:rPr>
              <a:t>加利利事工第三阶段</a:t>
            </a:r>
            <a:r>
              <a:rPr lang="en-US" altLang="zh-CN" sz="2800" b="1" dirty="0">
                <a:latin typeface="Calibri" pitchFamily="34" charset="0"/>
              </a:rPr>
              <a:t>)</a:t>
            </a:r>
          </a:p>
          <a:p>
            <a:pPr eaLnBrk="1" hangingPunct="1">
              <a:buFont typeface="Calibri" pitchFamily="34" charset="0"/>
              <a:buAutoNum type="romanUcPeriod"/>
            </a:pPr>
            <a:r>
              <a:rPr lang="zh-CN" altLang="en-US" sz="2800" b="1" dirty="0" smtClean="0">
                <a:latin typeface="Calibri" pitchFamily="34" charset="0"/>
              </a:rPr>
              <a:t>犹</a:t>
            </a:r>
            <a:r>
              <a:rPr lang="zh-CN" altLang="en-US" sz="2800" b="1" dirty="0">
                <a:latin typeface="Calibri" pitchFamily="34" charset="0"/>
              </a:rPr>
              <a:t>太和比利亚后期的事工</a:t>
            </a:r>
            <a:endParaRPr lang="en-US" altLang="zh-CN" sz="2800" b="1" dirty="0">
              <a:latin typeface="Calibri" pitchFamily="34" charset="0"/>
            </a:endParaRPr>
          </a:p>
          <a:p>
            <a:pPr eaLnBrk="1" hangingPunct="1">
              <a:buFont typeface="Calibri" pitchFamily="34" charset="0"/>
              <a:buAutoNum type="romanUcPeriod"/>
            </a:pPr>
            <a:r>
              <a:rPr lang="zh-CN" altLang="en-US" sz="2800" b="1" dirty="0" smtClean="0">
                <a:latin typeface="Calibri" pitchFamily="34" charset="0"/>
              </a:rPr>
              <a:t>耶</a:t>
            </a:r>
            <a:r>
              <a:rPr lang="zh-CN" altLang="en-US" sz="2800" b="1" dirty="0">
                <a:latin typeface="Calibri" pitchFamily="34" charset="0"/>
              </a:rPr>
              <a:t>路撒冷最后一周的事工</a:t>
            </a:r>
            <a:endParaRPr lang="en-US" altLang="zh-CN" sz="2800" b="1" dirty="0">
              <a:latin typeface="Calibri" pitchFamily="34" charset="0"/>
            </a:endParaRPr>
          </a:p>
          <a:p>
            <a:pPr eaLnBrk="1" hangingPunct="1">
              <a:buFont typeface="Calibri" pitchFamily="34" charset="0"/>
              <a:buAutoNum type="romanUcPeriod"/>
            </a:pPr>
            <a:r>
              <a:rPr lang="zh-CN" altLang="en-US" sz="2800" b="1" dirty="0">
                <a:latin typeface="Calibri" pitchFamily="34" charset="0"/>
              </a:rPr>
              <a:t>耶稣复活和向门徒显现</a:t>
            </a:r>
            <a:endParaRPr lang="en-US" altLang="zh-CN" sz="28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162800" cy="6858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犹太和比利亚后期的事工</a:t>
            </a:r>
            <a:endParaRPr 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874DE-3EEC-4354-A583-BA255491AB1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7759700" y="39688"/>
            <a:ext cx="1006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耶稣生平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98606"/>
              </p:ext>
            </p:extLst>
          </p:nvPr>
        </p:nvGraphicFramePr>
        <p:xfrm>
          <a:off x="381000" y="1371600"/>
          <a:ext cx="8305799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0701"/>
                <a:gridCol w="1265646"/>
                <a:gridCol w="1202363"/>
                <a:gridCol w="1202363"/>
                <a:gridCol w="1202363"/>
                <a:gridCol w="1202363"/>
              </a:tblGrid>
              <a:tr h="2743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事件</a:t>
                      </a:r>
                      <a:endParaRPr lang="en-US" sz="18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时间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马太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马可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路加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约翰</a:t>
                      </a:r>
                      <a:endParaRPr lang="en-US" sz="18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</a:tr>
              <a:tr h="274309">
                <a:tc gridSpan="6"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1800" dirty="0" smtClean="0">
                          <a:effectLst/>
                        </a:rPr>
                        <a:t>VI. </a:t>
                      </a:r>
                      <a:r>
                        <a:rPr lang="zh-CN" sz="1800" dirty="0" smtClean="0">
                          <a:effectLst/>
                        </a:rPr>
                        <a:t>犹</a:t>
                      </a:r>
                      <a:r>
                        <a:rPr lang="zh-CN" sz="1800" dirty="0">
                          <a:effectLst/>
                        </a:rPr>
                        <a:t>太和比利亚后期的事工</a:t>
                      </a:r>
                      <a:endParaRPr lang="en-US" sz="18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从住棚节到修殿节</a:t>
                      </a:r>
                      <a:endParaRPr lang="en-US" sz="18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29AD</a:t>
                      </a:r>
                      <a:r>
                        <a:rPr lang="zh-CN" sz="1800">
                          <a:effectLst/>
                        </a:rPr>
                        <a:t>秋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zh-CN" sz="1800">
                          <a:effectLst/>
                        </a:rPr>
                        <a:t>冬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Ch.9-13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Ch. 7-10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</a:tr>
              <a:tr h="2743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在比利亚的巡回事工</a:t>
                      </a:r>
                      <a:endParaRPr lang="en-US" sz="18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30AD</a:t>
                      </a:r>
                      <a:r>
                        <a:rPr lang="zh-CN" sz="1800">
                          <a:effectLst/>
                        </a:rPr>
                        <a:t>冬</a:t>
                      </a:r>
                      <a:r>
                        <a:rPr lang="en-US" sz="1800">
                          <a:effectLst/>
                        </a:rPr>
                        <a:t>-</a:t>
                      </a:r>
                      <a:r>
                        <a:rPr lang="zh-CN" sz="1800">
                          <a:effectLst/>
                        </a:rPr>
                        <a:t>春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Ch.13-17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Ch. 11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</a:tr>
              <a:tr h="822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最后经加利利、撒玛利亚和比利亚上耶路撒冷的旅程</a:t>
                      </a:r>
                      <a:endParaRPr lang="en-US" sz="18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30AD</a:t>
                      </a:r>
                      <a:r>
                        <a:rPr lang="zh-CN" sz="1800">
                          <a:effectLst/>
                        </a:rPr>
                        <a:t>春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Ch. 19-20, 26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Ch. 10, 14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Ch. 17-19</a:t>
                      </a:r>
                      <a:endParaRPr lang="en-US" sz="18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Ch. 11-12</a:t>
                      </a:r>
                      <a:endParaRPr lang="en-US" sz="18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492" marR="484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246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338ED-AF1E-43F4-AC93-E3F5A729648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8185150" y="0"/>
            <a:ext cx="590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复习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6927850" y="638175"/>
            <a:ext cx="1524000" cy="5334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>
              <a:defRPr/>
            </a:pPr>
            <a:r>
              <a:rPr lang="en-US" altLang="zh-CN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29AD</a:t>
            </a:r>
            <a:endParaRPr lang="en-US" sz="28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14401" y="2286000"/>
            <a:ext cx="3935412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914401" y="4233386"/>
            <a:ext cx="3935412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2221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春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42026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秋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4876800" y="2286000"/>
            <a:ext cx="3576638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5612" y="5982468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加利利事工第三阶段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468898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加利利事工第二阶段</a:t>
            </a:r>
            <a:endParaRPr lang="en-US" sz="1600" b="1" dirty="0"/>
          </a:p>
        </p:txBody>
      </p:sp>
      <p:sp>
        <p:nvSpPr>
          <p:cNvPr id="15" name="Right Arrow 14"/>
          <p:cNvSpPr/>
          <p:nvPr/>
        </p:nvSpPr>
        <p:spPr>
          <a:xfrm>
            <a:off x="4876800" y="4233386"/>
            <a:ext cx="3602037" cy="338614"/>
          </a:xfrm>
          <a:prstGeom prst="rightArrow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13421" y="5995571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犹太</a:t>
            </a:r>
            <a:r>
              <a:rPr lang="zh-CN" altLang="en-US" sz="1600" b="1" dirty="0" smtClean="0"/>
              <a:t>和比利亚后期事工</a:t>
            </a:r>
            <a:endParaRPr lang="en-US" sz="1600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4" y="910709"/>
            <a:ext cx="1258089" cy="13998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60068" y="901005"/>
            <a:ext cx="38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治</a:t>
            </a:r>
            <a:r>
              <a:rPr lang="zh-CN" altLang="en-US" sz="1400" dirty="0" smtClean="0"/>
              <a:t>好格拉森人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070100" y="457200"/>
            <a:ext cx="38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睚鲁女儿和血漏妇人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42156" y="696841"/>
            <a:ext cx="38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施洗约翰被斩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359149" y="981484"/>
            <a:ext cx="38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五饼二鱼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825081" y="934253"/>
            <a:ext cx="38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耶稣履海</a:t>
            </a:r>
            <a:endParaRPr lang="en-US" sz="16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58" y="934253"/>
            <a:ext cx="1731215" cy="12967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968" y="943391"/>
            <a:ext cx="1666338" cy="127082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405312" y="564921"/>
            <a:ext cx="38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“我是生命的粮</a:t>
            </a:r>
            <a:endParaRPr lang="en-US" altLang="zh-CN" sz="1400" dirty="0" smtClean="0"/>
          </a:p>
          <a:p>
            <a:r>
              <a:rPr lang="zh-CN" altLang="en-US" sz="1400" dirty="0" smtClean="0"/>
              <a:t>”</a:t>
            </a:r>
            <a:endParaRPr lang="en-US" sz="14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913" y="914400"/>
            <a:ext cx="1162373" cy="13716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560" y="981484"/>
            <a:ext cx="1564480" cy="1289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279" y="1089007"/>
            <a:ext cx="1417892" cy="118157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70" y="4571999"/>
            <a:ext cx="1171343" cy="14012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892" y="4586547"/>
            <a:ext cx="1055189" cy="156519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829300" y="623304"/>
            <a:ext cx="381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叙</a:t>
            </a:r>
            <a:r>
              <a:rPr lang="zh-CN" altLang="en-US" sz="1400" dirty="0" smtClean="0"/>
              <a:t>利非尼基妇人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543800" y="1066800"/>
            <a:ext cx="381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四千人吃饱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207693" y="4602235"/>
            <a:ext cx="38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彼得认信基督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168649" y="4734006"/>
            <a:ext cx="38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登山变像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5985302" y="450746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从住棚节到修殿节</a:t>
            </a:r>
            <a:endParaRPr lang="en-US" dirty="0"/>
          </a:p>
        </p:txBody>
      </p:sp>
      <p:pic>
        <p:nvPicPr>
          <p:cNvPr id="39" name="Picture 2" descr="C:\home\docsOthers\Faith\Sunday_School\Gospels\lecture13\jesus-and-jews-570x376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802" y="4692036"/>
            <a:ext cx="1942238" cy="128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5432421" y="4470737"/>
            <a:ext cx="38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住棚节在圣殿教导人</a:t>
            </a:r>
            <a:endParaRPr lang="en-US" sz="1400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153" y="4596884"/>
            <a:ext cx="1796255" cy="1316339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905192" y="4461205"/>
            <a:ext cx="38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“我与父原为一</a:t>
            </a:r>
            <a:endParaRPr lang="en-US" altLang="zh-CN" sz="1400" dirty="0" smtClean="0"/>
          </a:p>
          <a:p>
            <a:r>
              <a:rPr lang="zh-CN" altLang="en-US" sz="1400" dirty="0" smtClean="0"/>
              <a:t>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09082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00226 0.1986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99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-0.05764 0.2025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1011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0324 L 0.01598 0.20648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1016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7083 0.2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100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03334 0.19629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9815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00434 0.18842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942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022E-16 L -0.00243 -0.20208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1011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3.7037E-7 L 0.00608 -0.2162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1081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mph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313 -0.01181 L -0.0066 -0.21088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995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0.04838 L -0.01406 -0.20162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  <p:bldP spid="28" grpId="0"/>
      <p:bldP spid="34" grpId="0"/>
      <p:bldP spid="35" grpId="0"/>
      <p:bldP spid="36" grpId="0"/>
      <p:bldP spid="37" grpId="0"/>
      <p:bldP spid="40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338ED-AF1E-43F4-AC93-E3F5A729648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8185150" y="0"/>
            <a:ext cx="590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复习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6927850" y="638175"/>
            <a:ext cx="1524000" cy="5334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>
              <a:defRPr/>
            </a:pPr>
            <a:r>
              <a:rPr lang="en-US" altLang="zh-CN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30AD</a:t>
            </a:r>
            <a:endParaRPr lang="en-US" sz="28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14401" y="2286000"/>
            <a:ext cx="3935412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2221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春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45830" y="490537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犹太</a:t>
            </a:r>
            <a:r>
              <a:rPr lang="zh-CN" altLang="en-US" sz="1600" b="1" dirty="0" smtClean="0"/>
              <a:t>和比利亚后期事工</a:t>
            </a:r>
            <a:endParaRPr lang="en-US" sz="1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" y="18288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在比利亚的巡回事工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042" y="1828800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最</a:t>
            </a:r>
            <a:r>
              <a:rPr lang="zh-CN" altLang="en-US" dirty="0" smtClean="0"/>
              <a:t>后上耶路撒冷的旅程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61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66800" y="457200"/>
            <a:ext cx="7162800" cy="6858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犹</a:t>
            </a:r>
            <a:r>
              <a:rPr lang="zh-CN" altLang="en-US" sz="3600" b="1" dirty="0">
                <a:solidFill>
                  <a:srgbClr val="0000FF"/>
                </a:solidFill>
              </a:rPr>
              <a:t>太和比利亚后期的事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工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(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续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)</a:t>
            </a:r>
            <a:endParaRPr 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EE75-F349-4A20-9BE3-CF991E5BA29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81000" y="6334125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7759700" y="39688"/>
            <a:ext cx="1006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000099"/>
                </a:solidFill>
                <a:latin typeface="Calibri" pitchFamily="34" charset="0"/>
              </a:rPr>
              <a:t>耶稣生平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38163" y="1066800"/>
            <a:ext cx="860583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zh-CN" altLang="en-US" sz="2800" dirty="0" smtClean="0"/>
              <a:t>在比利亚的巡回事工</a:t>
            </a:r>
            <a:endParaRPr lang="en-US" altLang="zh-CN" sz="2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时间</a:t>
            </a:r>
            <a:r>
              <a:rPr lang="en-US" altLang="zh-CN" sz="2400" dirty="0" smtClean="0"/>
              <a:t>: 30AD</a:t>
            </a:r>
            <a:r>
              <a:rPr lang="zh-CN" altLang="en-US" sz="2400" dirty="0" smtClean="0"/>
              <a:t>冬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春</a:t>
            </a:r>
            <a:endParaRPr lang="en-US" altLang="zh-CN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zh-CN" altLang="en-US" sz="2400" dirty="0" smtClean="0"/>
              <a:t>经文</a:t>
            </a:r>
            <a:r>
              <a:rPr lang="en-US" altLang="zh-CN" sz="2400" dirty="0" smtClean="0"/>
              <a:t>: </a:t>
            </a:r>
            <a:r>
              <a:rPr lang="zh-CN" altLang="en-US" sz="2400" dirty="0" smtClean="0"/>
              <a:t>路</a:t>
            </a:r>
            <a:r>
              <a:rPr lang="en-US" altLang="zh-CN" sz="2400" dirty="0" smtClean="0"/>
              <a:t>13-17</a:t>
            </a:r>
            <a:r>
              <a:rPr lang="zh-CN" altLang="en-US" sz="2400" dirty="0" smtClean="0"/>
              <a:t>，约</a:t>
            </a:r>
            <a:r>
              <a:rPr lang="en-US" altLang="zh-CN" sz="2400" dirty="0" smtClean="0"/>
              <a:t>11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38163" y="2659559"/>
            <a:ext cx="37290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CN" altLang="en-US" sz="2200" dirty="0" smtClean="0"/>
              <a:t>回应法利赛人对他接待罪人的指责，耶稣作了三个比喻</a:t>
            </a:r>
            <a:r>
              <a:rPr lang="en-US" altLang="zh-CN" sz="2200" dirty="0" smtClean="0"/>
              <a:t>(</a:t>
            </a:r>
            <a:r>
              <a:rPr lang="zh-CN" altLang="en-US" sz="2200" dirty="0" smtClean="0"/>
              <a:t>路</a:t>
            </a:r>
            <a:r>
              <a:rPr lang="en-US" altLang="zh-CN" sz="2200" dirty="0" smtClean="0"/>
              <a:t>15:1-32, </a:t>
            </a:r>
            <a:r>
              <a:rPr lang="zh-CN" altLang="en-US" sz="2200" dirty="0"/>
              <a:t>比利</a:t>
            </a:r>
            <a:r>
              <a:rPr lang="zh-CN" altLang="en-US" sz="2200" dirty="0" smtClean="0"/>
              <a:t>亚</a:t>
            </a:r>
            <a:r>
              <a:rPr lang="en-US" altLang="zh-CN" sz="2200" dirty="0" smtClean="0"/>
              <a:t>)</a:t>
            </a:r>
            <a:endParaRPr lang="en-US" altLang="zh-CN" sz="2200" dirty="0"/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831849" y="3785593"/>
            <a:ext cx="34353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buFont typeface="Courier New" pitchFamily="49" charset="0"/>
              <a:buChar char="o"/>
            </a:pPr>
            <a:r>
              <a:rPr lang="zh-CN" altLang="en-US" sz="2200" dirty="0" smtClean="0"/>
              <a:t>迷羊的比喻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路</a:t>
            </a:r>
            <a:r>
              <a:rPr lang="en-US" altLang="zh-CN" sz="2200" dirty="0" smtClean="0"/>
              <a:t>15:1-7,</a:t>
            </a:r>
            <a:r>
              <a:rPr lang="zh-CN" altLang="en-US" sz="2200" dirty="0" smtClean="0"/>
              <a:t>比较太</a:t>
            </a:r>
            <a:r>
              <a:rPr lang="en-US" altLang="zh-CN" sz="2200" dirty="0" smtClean="0"/>
              <a:t>18:10-14)</a:t>
            </a:r>
            <a:endParaRPr lang="en-US" altLang="zh-CN" sz="2200" dirty="0"/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838200" y="4522113"/>
            <a:ext cx="3886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buFont typeface="Courier New" pitchFamily="49" charset="0"/>
              <a:buChar char="o"/>
            </a:pPr>
            <a:r>
              <a:rPr lang="zh-CN" altLang="en-US" sz="2200" dirty="0" smtClean="0"/>
              <a:t>失钱的比喻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路</a:t>
            </a:r>
            <a:r>
              <a:rPr lang="en-US" altLang="zh-CN" sz="2200" dirty="0" smtClean="0"/>
              <a:t>15:8-10)</a:t>
            </a:r>
            <a:endParaRPr lang="en-US" altLang="zh-CN" sz="2200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838200" y="4979313"/>
            <a:ext cx="3886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buFont typeface="Courier New" pitchFamily="49" charset="0"/>
              <a:buChar char="o"/>
            </a:pPr>
            <a:r>
              <a:rPr lang="zh-CN" altLang="en-US" sz="2200" dirty="0"/>
              <a:t>浪子</a:t>
            </a:r>
            <a:r>
              <a:rPr lang="zh-CN" altLang="en-US" sz="2200" dirty="0" smtClean="0"/>
              <a:t>的比喻</a:t>
            </a:r>
            <a:r>
              <a:rPr lang="en-US" altLang="zh-CN" sz="2200" dirty="0" smtClean="0"/>
              <a:t>(</a:t>
            </a:r>
            <a:r>
              <a:rPr lang="zh-CN" altLang="en-US" sz="2200" dirty="0"/>
              <a:t>路</a:t>
            </a:r>
            <a:r>
              <a:rPr lang="en-US" altLang="zh-CN" sz="2200" dirty="0" smtClean="0"/>
              <a:t>15:11-32)</a:t>
            </a:r>
            <a:endParaRPr lang="en-US" altLang="zh-CN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586454"/>
            <a:ext cx="2209800" cy="26996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24" y="2829342"/>
            <a:ext cx="2746376" cy="21134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730865"/>
            <a:ext cx="4419600" cy="315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24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12580</TotalTime>
  <Words>1370</Words>
  <Application>Microsoft Office PowerPoint</Application>
  <PresentationFormat>On-screen Show (4:3)</PresentationFormat>
  <Paragraphs>183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四福音合参 Harmony of the Gospels (Diatessaron)</vt:lpstr>
      <vt:lpstr>复习</vt:lpstr>
      <vt:lpstr>复习</vt:lpstr>
      <vt:lpstr>耶稣生平历史概览(续)</vt:lpstr>
      <vt:lpstr>四福音所记的耶稣生平</vt:lpstr>
      <vt:lpstr>犹太和比利亚后期的事工</vt:lpstr>
      <vt:lpstr>PowerPoint Presentation</vt:lpstr>
      <vt:lpstr>PowerPoint Presentation</vt:lpstr>
      <vt:lpstr>犹太和比利亚后期的事工(续)</vt:lpstr>
      <vt:lpstr>犹太和比利亚后期的事工(续)</vt:lpstr>
      <vt:lpstr>犹太和比利亚后期的事工(续)</vt:lpstr>
      <vt:lpstr>犹太和比利亚后期的事工(续)</vt:lpstr>
      <vt:lpstr>犹太和比利亚后期的事工(续)</vt:lpstr>
    </vt:vector>
  </TitlesOfParts>
  <Company>California Baptist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保罗的生平和教导 Paul’s Life and Teaching</dc:title>
  <dc:creator>Xuping Xu</dc:creator>
  <cp:lastModifiedBy>Mike</cp:lastModifiedBy>
  <cp:revision>1092</cp:revision>
  <dcterms:created xsi:type="dcterms:W3CDTF">2011-01-15T23:14:27Z</dcterms:created>
  <dcterms:modified xsi:type="dcterms:W3CDTF">2013-01-19T07:02:17Z</dcterms:modified>
</cp:coreProperties>
</file>